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97" r:id="rId3"/>
    <p:sldId id="323" r:id="rId4"/>
    <p:sldId id="381" r:id="rId5"/>
    <p:sldId id="382" r:id="rId6"/>
    <p:sldId id="383" r:id="rId7"/>
    <p:sldId id="384" r:id="rId8"/>
    <p:sldId id="385" r:id="rId9"/>
    <p:sldId id="386" r:id="rId10"/>
    <p:sldId id="387" r:id="rId11"/>
    <p:sldId id="388" r:id="rId12"/>
    <p:sldId id="415" r:id="rId13"/>
    <p:sldId id="389" r:id="rId14"/>
    <p:sldId id="390" r:id="rId15"/>
    <p:sldId id="391" r:id="rId16"/>
    <p:sldId id="392" r:id="rId17"/>
    <p:sldId id="447" r:id="rId18"/>
    <p:sldId id="448" r:id="rId19"/>
    <p:sldId id="450" r:id="rId20"/>
    <p:sldId id="580" r:id="rId21"/>
    <p:sldId id="582" r:id="rId22"/>
    <p:sldId id="420" r:id="rId23"/>
    <p:sldId id="421" r:id="rId24"/>
    <p:sldId id="422" r:id="rId25"/>
    <p:sldId id="423" r:id="rId26"/>
    <p:sldId id="424" r:id="rId27"/>
    <p:sldId id="425" r:id="rId28"/>
    <p:sldId id="429" r:id="rId29"/>
    <p:sldId id="430" r:id="rId30"/>
    <p:sldId id="416" r:id="rId31"/>
    <p:sldId id="419" r:id="rId32"/>
    <p:sldId id="364" r:id="rId33"/>
    <p:sldId id="393" r:id="rId34"/>
    <p:sldId id="394" r:id="rId35"/>
    <p:sldId id="395" r:id="rId36"/>
    <p:sldId id="418" r:id="rId37"/>
    <p:sldId id="396" r:id="rId38"/>
    <p:sldId id="417" r:id="rId39"/>
    <p:sldId id="273" r:id="rId40"/>
    <p:sldId id="380" r:id="rId4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0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1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1159DD-8E3A-4E5B-94F3-2C463B318E9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8D5743-FA1C-4EF1-8B15-D085DA8AD3B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D1603CA-E0EB-4C7E-9913-AEA36A117DC5}" type="datetime1">
              <a:rPr lang="en-GB"/>
              <a:pPr lvl="0"/>
              <a:t>02/02/2023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C623DF-71D1-4D56-B2ED-F09B7276F1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EA282FE-243D-46E9-8DBD-2879346656D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5EAE9-8A66-41EC-815F-7973D056CFD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99639-55D3-485B-BD02-D8BB410FDD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D4072C2-61A7-4011-81A8-90D25028E4C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7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0FAE5-F8F5-2C4C-A101-836A1F8445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2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540-B32D-46D3-8A00-AC8948711C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69567-F111-47AE-872D-2CFF051B60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C000-A2E4-4F21-BFDA-30B3CB211E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3DDB2-489C-4BD1-B83F-A0852E3E0A02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3F97F-4B2A-4920-A849-387B61F5B9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C54A-FB31-44A8-8692-2F0A10704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B9929F-084D-4E07-ACED-BED149780F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7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6F42-F256-4D34-85D3-0E65D07A19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C3520-607E-4D7D-8917-F602459E29D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9E15-154B-4753-AD3D-2453AD9B1C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B7A7D5-9265-4611-80D0-13F5DF559424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E49F-2407-4872-BBE9-9F94721E39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9EE0-5C82-4BC2-B69D-DEED5FE44C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8320DF-69DC-4D5D-BA7C-727CD9A1572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45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294B2-FD52-4021-968C-126C9430674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47CAD-1132-4AEF-A919-14BEF0CD207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049A-0302-482F-91D1-C051B82991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C6BE3E-9BF9-4157-AF0F-5884EB656AEE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094E-A02F-4B22-AB90-9AB6592C0E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FEBE-D085-4598-AE2B-AA774741BA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F4BC80-48B4-4EAB-AAEB-9F4F8AD073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4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80C4-B5E2-46DC-ADC0-D6C557EC95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E1A-522F-4D6F-860D-C8047D74E3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576-2994-42F5-AA45-C0D455651C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283809-6AD2-4C5E-BF6F-CFC16DE21BB3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E8E3-CAFB-4C04-9B1A-AA7F6E36BB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07C4-0230-4131-AC81-D9A066687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C6A3C-F0DE-4587-B6A6-8E7EE78CBA8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98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824A-05C5-4F78-BD21-1605B7FD7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134A-D0E5-4A39-92B5-7734670FB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CF32-2B36-4AA2-8E0D-4B25DE0DFE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D00E9F-93C8-4C72-BED4-5722B0DB4595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9D001-46B6-498C-A127-096E8E36EE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A5A3-958C-4DF8-BB35-1FE5BCC53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B6D386-3FA7-4CC8-B32B-C4D73DDCC5D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6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2DE1-CAB8-4ABA-8F3B-B0471A4962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EBA-FABD-4A22-99B7-F6732EBE2E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6175-3FE7-49EF-A0DA-CDD1501475E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76EE0-CF86-4E3E-B1AB-D880EE061B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4BA527-6D3E-4B85-BF3B-D0C19630C618}" type="datetime1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7BDC1-4FF2-42AC-8F6D-DFD9310B3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64C9A-8708-4E6F-9E45-820BC2E98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F393FD-3DF8-42A5-A8FA-A2BF771A37E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23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D1E-CDD8-40B0-8055-433F1CDFE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DB5-474F-4F7F-86B8-462E7571A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7EADC-8ACC-47D1-A0CC-53E314C5013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531E8-EB75-428F-ACAF-D019895796E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596C-DE5E-4BA0-8BD9-E0555E4DB5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B078-B553-4CC2-9691-9CA862EF47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A9EB70-316F-4ED1-A550-B56831254673}" type="datetime1">
              <a:rPr lang="en-GB" smtClean="0"/>
              <a:t>02/02/2023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111F6-7239-4273-A090-67FDD2D97E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007E5-88A4-4C84-9A6B-BA27790EC0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BEE48-1C25-40B6-AE13-9BE115420C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66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75EA-C5BB-49E3-A7CB-3CDF5692E4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EA4-C3DB-4EBB-9B75-37F28C227B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A3858-3D31-477F-AF1D-891678E2DA90}" type="datetime1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739B-620B-4FC7-8C7C-436452377E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C5685-31DB-4D15-A371-92CB77CB97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D5E88-FC20-4906-A394-9A34973A14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01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E9D22-4F00-4EE0-B7B0-422A8BD80F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82CC21-44EB-477F-85CB-F868CD91A10B}" type="datetime1">
              <a:rPr lang="en-GB" smtClean="0"/>
              <a:t>02/02/2023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52F5F-3A4D-49DA-9207-47165B44C0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782FC-5AF5-4376-A793-DFD8C88F0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4ACD8D-4760-40C1-A03F-2AB959AC94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02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5227-3650-4BE5-928E-B8F065EE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82FD-96C7-458F-B658-355287FE7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9504B-4CF0-4F23-9961-1B6EA9DA90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F869E-68A4-4740-869B-FF45DFCCB3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A7AC2E-8C15-4223-89AD-F6D8608250DF}" type="datetime1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A7771-215E-4C76-A2A8-2ED7AD2682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1387-4226-4FDF-91FF-F320AC9B9A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65267D-83F7-4B9F-BBD4-9A4596A6A6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07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ACC-BF7D-4F50-9C92-D7737697E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85E16-9FCC-4D42-89FD-B4B663DBF2A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52121-155B-4DAF-BBBD-B10A86F3DB4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2D9F2-865D-41A7-A136-E02DD60A9F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773FD3-41FC-4DF8-87F2-43FD96DC51F8}" type="datetime1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EED4B-F2B8-44D8-A31B-C48F01E4F4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D40-9E49-44F7-8F5D-59740800C3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48D8A2-74D8-442D-94C6-6912883BE7D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773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10BCE-8C57-47C5-93D2-77A66D0D1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3111-9254-45A2-85C8-1D148F665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23FE-8F58-4E7C-8ABA-EAFB89703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BD6252-48BC-47C0-8C75-64B0DB852D04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D92E-EB7F-4EDD-A8BA-6E41F7FA7E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7734-5447-4810-ABF9-4AD0CF8E5A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3C4C76D-D1C5-4B7E-B9C9-BC66F5CDE924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keras.r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-scor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ross_validation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13B44552-A843-48DB-A2FC-DB612E4C255A}"/>
              </a:ext>
            </a:extLst>
          </p:cNvPr>
          <p:cNvSpPr txBox="1"/>
          <p:nvPr/>
        </p:nvSpPr>
        <p:spPr>
          <a:xfrm>
            <a:off x="1258433" y="1680100"/>
            <a:ext cx="967513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Text Classification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56CC4E4-9A51-46BA-BD9A-4E3DEED8411A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Ayoub Bagheri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0CD5E3-12D1-4ACB-9D69-C2553EC673BB}"/>
              </a:ext>
            </a:extLst>
          </p:cNvPr>
          <p:cNvSpPr txBox="1"/>
          <p:nvPr/>
        </p:nvSpPr>
        <p:spPr>
          <a:xfrm>
            <a:off x="1258433" y="2532412"/>
            <a:ext cx="9675138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Classification &amp; Evaluation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How to classify this document? 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5630B-DD2C-4882-92CE-E97736A7C678}"/>
              </a:ext>
            </a:extLst>
          </p:cNvPr>
          <p:cNvSpPr/>
          <p:nvPr/>
        </p:nvSpPr>
        <p:spPr>
          <a:xfrm>
            <a:off x="3379932" y="2529683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4F855-017F-41F6-97A2-6AFA8DE36DC8}"/>
              </a:ext>
            </a:extLst>
          </p:cNvPr>
          <p:cNvSpPr/>
          <p:nvPr/>
        </p:nvSpPr>
        <p:spPr>
          <a:xfrm>
            <a:off x="3037032" y="3005067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68D830-2387-4FB8-97A4-DB9D12B4164D}"/>
              </a:ext>
            </a:extLst>
          </p:cNvPr>
          <p:cNvSpPr/>
          <p:nvPr/>
        </p:nvSpPr>
        <p:spPr>
          <a:xfrm>
            <a:off x="3777384" y="3254449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77753-0EF6-4148-9567-DF39951872AD}"/>
              </a:ext>
            </a:extLst>
          </p:cNvPr>
          <p:cNvSpPr/>
          <p:nvPr/>
        </p:nvSpPr>
        <p:spPr>
          <a:xfrm>
            <a:off x="4096904" y="2389406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9A431-ECEA-4DCB-AEA9-FCC8E4410E26}"/>
              </a:ext>
            </a:extLst>
          </p:cNvPr>
          <p:cNvSpPr/>
          <p:nvPr/>
        </p:nvSpPr>
        <p:spPr>
          <a:xfrm>
            <a:off x="4346286" y="3067412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F48584A-F58E-47F2-B7A1-D4417F433039}"/>
              </a:ext>
            </a:extLst>
          </p:cNvPr>
          <p:cNvSpPr/>
          <p:nvPr/>
        </p:nvSpPr>
        <p:spPr>
          <a:xfrm>
            <a:off x="6045199" y="2864789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742E4F1-A8DA-443B-82B3-B089F6CF99B4}"/>
              </a:ext>
            </a:extLst>
          </p:cNvPr>
          <p:cNvSpPr/>
          <p:nvPr/>
        </p:nvSpPr>
        <p:spPr>
          <a:xfrm>
            <a:off x="5834783" y="3238862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AA04295-3458-4C70-A246-721016AA5D6A}"/>
              </a:ext>
            </a:extLst>
          </p:cNvPr>
          <p:cNvSpPr/>
          <p:nvPr/>
        </p:nvSpPr>
        <p:spPr>
          <a:xfrm>
            <a:off x="5788024" y="3714246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62ECC60-BC10-4634-AA53-23A90FA92FD0}"/>
              </a:ext>
            </a:extLst>
          </p:cNvPr>
          <p:cNvSpPr/>
          <p:nvPr/>
        </p:nvSpPr>
        <p:spPr>
          <a:xfrm>
            <a:off x="6715412" y="3542796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07AB2D1-13FB-4550-828D-281BEB302F7C}"/>
              </a:ext>
            </a:extLst>
          </p:cNvPr>
          <p:cNvSpPr/>
          <p:nvPr/>
        </p:nvSpPr>
        <p:spPr>
          <a:xfrm>
            <a:off x="6458237" y="3254448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A4DC20D-FEA6-4254-B484-58F83FA706A0}"/>
              </a:ext>
            </a:extLst>
          </p:cNvPr>
          <p:cNvSpPr/>
          <p:nvPr/>
        </p:nvSpPr>
        <p:spPr>
          <a:xfrm>
            <a:off x="6271201" y="3620728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4FAEC5-E75A-41B0-AFB4-70693F7E75CC}"/>
              </a:ext>
            </a:extLst>
          </p:cNvPr>
          <p:cNvSpPr/>
          <p:nvPr/>
        </p:nvSpPr>
        <p:spPr>
          <a:xfrm>
            <a:off x="3574762" y="3932455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47A0A1-8028-47EC-87D0-F7C6F9AE1429}"/>
              </a:ext>
            </a:extLst>
          </p:cNvPr>
          <p:cNvSpPr/>
          <p:nvPr/>
        </p:nvSpPr>
        <p:spPr>
          <a:xfrm>
            <a:off x="4135871" y="4080526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8A36E2-BB7C-4F78-833F-C5D812DC90BE}"/>
              </a:ext>
            </a:extLst>
          </p:cNvPr>
          <p:cNvSpPr/>
          <p:nvPr/>
        </p:nvSpPr>
        <p:spPr>
          <a:xfrm>
            <a:off x="4595669" y="434549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4179B5-1544-4635-A6F0-43A4F2D9A2E9}"/>
              </a:ext>
            </a:extLst>
          </p:cNvPr>
          <p:cNvSpPr/>
          <p:nvPr/>
        </p:nvSpPr>
        <p:spPr>
          <a:xfrm>
            <a:off x="4525530" y="4844258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9F2616-12F9-4796-A4DD-7322E4F69C74}"/>
              </a:ext>
            </a:extLst>
          </p:cNvPr>
          <p:cNvSpPr/>
          <p:nvPr/>
        </p:nvSpPr>
        <p:spPr>
          <a:xfrm>
            <a:off x="3894283" y="4844258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C477F-D991-407D-BEF1-49E729EABFEE}"/>
              </a:ext>
            </a:extLst>
          </p:cNvPr>
          <p:cNvSpPr/>
          <p:nvPr/>
        </p:nvSpPr>
        <p:spPr>
          <a:xfrm>
            <a:off x="3590348" y="4446806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4D1A0F-2AE4-453E-8FB5-F12F93441D1B}"/>
              </a:ext>
            </a:extLst>
          </p:cNvPr>
          <p:cNvSpPr/>
          <p:nvPr/>
        </p:nvSpPr>
        <p:spPr>
          <a:xfrm>
            <a:off x="5032087" y="400259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9DB3A8-BDD8-4B13-BB2F-EA0FB9A6ECEC}"/>
              </a:ext>
            </a:extLst>
          </p:cNvPr>
          <p:cNvSpPr/>
          <p:nvPr/>
        </p:nvSpPr>
        <p:spPr>
          <a:xfrm>
            <a:off x="5047673" y="451694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F96793-F3AE-44CC-926D-0D78F28ACB66}"/>
              </a:ext>
            </a:extLst>
          </p:cNvPr>
          <p:cNvSpPr txBox="1"/>
          <p:nvPr/>
        </p:nvSpPr>
        <p:spPr>
          <a:xfrm>
            <a:off x="5211329" y="2352683"/>
            <a:ext cx="6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Fira Sans" panose="020B0503050000020004" pitchFamily="34" charset="0"/>
              </a:rPr>
              <a:t>?</a:t>
            </a:r>
          </a:p>
        </p:txBody>
      </p:sp>
      <p:sp>
        <p:nvSpPr>
          <p:cNvPr id="25" name="Regular Pentagon 27">
            <a:extLst>
              <a:ext uri="{FF2B5EF4-FFF2-40B4-BE49-F238E27FC236}">
                <a16:creationId xmlns:a16="http://schemas.microsoft.com/office/drawing/2014/main" id="{1E43C80E-0E45-451D-B961-049DA8564079}"/>
              </a:ext>
            </a:extLst>
          </p:cNvPr>
          <p:cNvSpPr/>
          <p:nvPr/>
        </p:nvSpPr>
        <p:spPr>
          <a:xfrm>
            <a:off x="4899601" y="2709976"/>
            <a:ext cx="280555" cy="267195"/>
          </a:xfrm>
          <a:prstGeom prst="pentagon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EE7744-3CFD-4E84-83ED-4BA8E45FB340}"/>
              </a:ext>
            </a:extLst>
          </p:cNvPr>
          <p:cNvGrpSpPr/>
          <p:nvPr/>
        </p:nvGrpSpPr>
        <p:grpSpPr>
          <a:xfrm>
            <a:off x="6785552" y="4177941"/>
            <a:ext cx="1317048" cy="1052080"/>
            <a:chOff x="7304807" y="1818409"/>
            <a:chExt cx="1756064" cy="140277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FB619A5-2111-4834-BA84-298A63C8DD6D}"/>
                </a:ext>
              </a:extLst>
            </p:cNvPr>
            <p:cNvGrpSpPr/>
            <p:nvPr/>
          </p:nvGrpSpPr>
          <p:grpSpPr>
            <a:xfrm>
              <a:off x="7450280" y="1918316"/>
              <a:ext cx="1610591" cy="1171002"/>
              <a:chOff x="7450280" y="1918316"/>
              <a:chExt cx="1610591" cy="117100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8A1BD61-337D-41BC-A2AC-451576B4B43E}"/>
                  </a:ext>
                </a:extLst>
              </p:cNvPr>
              <p:cNvGrpSpPr/>
              <p:nvPr/>
            </p:nvGrpSpPr>
            <p:grpSpPr>
              <a:xfrm>
                <a:off x="7450280" y="1918316"/>
                <a:ext cx="1610591" cy="338555"/>
                <a:chOff x="7450280" y="1838603"/>
                <a:chExt cx="1610591" cy="338555"/>
              </a:xfrm>
            </p:grpSpPr>
            <p:sp>
              <p:nvSpPr>
                <p:cNvPr id="36" name="Isosceles Triangle 35">
                  <a:extLst>
                    <a:ext uri="{FF2B5EF4-FFF2-40B4-BE49-F238E27FC236}">
                      <a16:creationId xmlns:a16="http://schemas.microsoft.com/office/drawing/2014/main" id="{E6B985F3-71A0-4E63-BF92-1D1231C25723}"/>
                    </a:ext>
                  </a:extLst>
                </p:cNvPr>
                <p:cNvSpPr/>
                <p:nvPr/>
              </p:nvSpPr>
              <p:spPr>
                <a:xfrm>
                  <a:off x="7450280" y="1839191"/>
                  <a:ext cx="325444" cy="280555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861A106-07BA-46D0-A5B3-2ABC69D7D195}"/>
                    </a:ext>
                  </a:extLst>
                </p:cNvPr>
                <p:cNvSpPr txBox="1"/>
                <p:nvPr/>
              </p:nvSpPr>
              <p:spPr>
                <a:xfrm>
                  <a:off x="7793180" y="1838603"/>
                  <a:ext cx="126769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Sports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0508FFA-A9E3-41E7-B87A-6EF0C23D759F}"/>
                  </a:ext>
                </a:extLst>
              </p:cNvPr>
              <p:cNvGrpSpPr/>
              <p:nvPr/>
            </p:nvGrpSpPr>
            <p:grpSpPr>
              <a:xfrm>
                <a:off x="7460673" y="2327933"/>
                <a:ext cx="1600198" cy="338554"/>
                <a:chOff x="7460673" y="2327933"/>
                <a:chExt cx="1600198" cy="338554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D1A9D32-04DF-46B4-94AA-3C8E40B11216}"/>
                    </a:ext>
                  </a:extLst>
                </p:cNvPr>
                <p:cNvSpPr/>
                <p:nvPr/>
              </p:nvSpPr>
              <p:spPr>
                <a:xfrm>
                  <a:off x="7460673" y="2379518"/>
                  <a:ext cx="259772" cy="25977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CCB946E-365D-4CD5-98B7-BAFD35CC4785}"/>
                    </a:ext>
                  </a:extLst>
                </p:cNvPr>
                <p:cNvSpPr txBox="1"/>
                <p:nvPr/>
              </p:nvSpPr>
              <p:spPr>
                <a:xfrm>
                  <a:off x="7793180" y="2327933"/>
                  <a:ext cx="1267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Politics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CED9464-7BAC-4802-8294-8328990158F3}"/>
                  </a:ext>
                </a:extLst>
              </p:cNvPr>
              <p:cNvGrpSpPr/>
              <p:nvPr/>
            </p:nvGrpSpPr>
            <p:grpSpPr>
              <a:xfrm>
                <a:off x="7450280" y="2750763"/>
                <a:ext cx="1593135" cy="338555"/>
                <a:chOff x="7450280" y="2854673"/>
                <a:chExt cx="1593135" cy="338555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CFD1D4D-0B64-4B40-A062-8CEF7CACA9B7}"/>
                    </a:ext>
                  </a:extLst>
                </p:cNvPr>
                <p:cNvSpPr/>
                <p:nvPr/>
              </p:nvSpPr>
              <p:spPr>
                <a:xfrm>
                  <a:off x="7450280" y="2899062"/>
                  <a:ext cx="280555" cy="28055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7ACB7AD-7BA4-4142-8C3B-EC535C607D29}"/>
                    </a:ext>
                  </a:extLst>
                </p:cNvPr>
                <p:cNvSpPr txBox="1"/>
                <p:nvPr/>
              </p:nvSpPr>
              <p:spPr>
                <a:xfrm>
                  <a:off x="7775724" y="2854673"/>
                  <a:ext cx="126769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Finance</a:t>
                  </a:r>
                </a:p>
              </p:txBody>
            </p:sp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F921A5-95C9-4A39-8FDC-4740B52E765A}"/>
                </a:ext>
              </a:extLst>
            </p:cNvPr>
            <p:cNvSpPr/>
            <p:nvPr/>
          </p:nvSpPr>
          <p:spPr>
            <a:xfrm>
              <a:off x="7304807" y="1818409"/>
              <a:ext cx="1416488" cy="14027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Fira Sans" panose="020B0503050000020004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A1876F8-9152-4D86-9427-DDA947627B0F}"/>
              </a:ext>
            </a:extLst>
          </p:cNvPr>
          <p:cNvSpPr txBox="1"/>
          <p:nvPr/>
        </p:nvSpPr>
        <p:spPr>
          <a:xfrm>
            <a:off x="6393242" y="1986021"/>
            <a:ext cx="1943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Fira Sans" panose="020B0503050000020004" pitchFamily="34" charset="0"/>
              </a:rPr>
              <a:t>Documents by vector space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334594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Classification: definition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3200" i="1" dirty="0">
                <a:latin typeface="Fira Sans" panose="020B0503050000020004" pitchFamily="34" charset="0"/>
              </a:rPr>
              <a:t>Input</a:t>
            </a:r>
            <a:r>
              <a:rPr lang="en-US" sz="3200" dirty="0">
                <a:latin typeface="Fira Sans" panose="020B0503050000020004" pitchFamily="34" charset="0"/>
              </a:rPr>
              <a:t>:</a:t>
            </a:r>
          </a:p>
          <a:p>
            <a:pPr lvl="1"/>
            <a:r>
              <a:rPr lang="en-US" sz="2800" dirty="0">
                <a:latin typeface="Fira Sans" panose="020B0503050000020004" pitchFamily="34" charset="0"/>
              </a:rPr>
              <a:t> a document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</a:p>
          <a:p>
            <a:pPr lvl="1"/>
            <a:r>
              <a:rPr lang="en-US" sz="2800" i="1" dirty="0">
                <a:latin typeface="Fira Sans" panose="020B0503050000020004" pitchFamily="34" charset="0"/>
              </a:rPr>
              <a:t> </a:t>
            </a:r>
            <a:r>
              <a:rPr lang="en-US" sz="2800" dirty="0">
                <a:latin typeface="Fira Sans" panose="020B0503050000020004" pitchFamily="34" charset="0"/>
                <a:ea typeface="ＭＳ Ｐゴシック" charset="0"/>
              </a:rPr>
              <a:t>a fixed set of classes 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Fira Sans" panose="020B0503050000020004" pitchFamily="34" charset="0"/>
            </a:endParaRPr>
          </a:p>
          <a:p>
            <a:r>
              <a:rPr lang="en-US" sz="3200" i="1" dirty="0">
                <a:latin typeface="Fira Sans" panose="020B0503050000020004" pitchFamily="34" charset="0"/>
              </a:rPr>
              <a:t>Output</a:t>
            </a:r>
            <a:r>
              <a:rPr lang="en-US" sz="3200" dirty="0">
                <a:latin typeface="Fira Sans" panose="020B0503050000020004" pitchFamily="34" charset="0"/>
              </a:rPr>
              <a:t>: a predicted class </a:t>
            </a:r>
            <a:r>
              <a:rPr lang="en-US" sz="3200" i="1" dirty="0">
                <a:solidFill>
                  <a:srgbClr val="FF0000"/>
                </a:solidFill>
                <a:latin typeface="Fira Sans" panose="020B0503050000020004" pitchFamily="34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Fira Sans" panose="020B05030500000200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0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44D2-268D-4B0D-A054-F46B0FD6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Classification Algorithms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21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Hand-coded rules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Rules based on combinations of words or other features</a:t>
            </a:r>
          </a:p>
          <a:p>
            <a:r>
              <a:rPr lang="en-US" dirty="0">
                <a:latin typeface="Fira Sans" panose="020B0503050000020004" pitchFamily="34" charset="0"/>
              </a:rPr>
              <a:t>Accuracy can be high: If rules carefully refined by expert</a:t>
            </a:r>
          </a:p>
          <a:p>
            <a:r>
              <a:rPr lang="en-US" dirty="0">
                <a:latin typeface="Fira Sans" panose="020B0503050000020004" pitchFamily="34" charset="0"/>
              </a:rPr>
              <a:t>But building and maintaining these rules is expensive</a:t>
            </a:r>
          </a:p>
          <a:p>
            <a:r>
              <a:rPr lang="en-US" dirty="0">
                <a:latin typeface="Fira Sans" panose="020B0503050000020004" pitchFamily="34" charset="0"/>
              </a:rPr>
              <a:t>Data/Domain specifics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8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Supervised Machine Learning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i="1" dirty="0">
                <a:latin typeface="Fira Sans" panose="020B0503050000020004" pitchFamily="34" charset="0"/>
              </a:rPr>
              <a:t>Input: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document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  <a:ea typeface="ＭＳ Ｐゴシック" charset="0"/>
              </a:rPr>
              <a:t>a fixed set of classes 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C 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=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{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1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,…, 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J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}</a:t>
            </a:r>
            <a:endParaRPr lang="en-US" sz="1600" i="1" dirty="0">
              <a:solidFill>
                <a:srgbClr val="FF0000"/>
              </a:solidFill>
              <a:latin typeface="Fira Sans" panose="020B05030500000200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training set of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</a:rPr>
              <a:t>hand-labeled documents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(d</a:t>
            </a:r>
            <a:r>
              <a:rPr lang="en-US" sz="2000" i="1" baseline="-25000" dirty="0">
                <a:solidFill>
                  <a:srgbClr val="FF0000"/>
                </a:solidFill>
                <a:latin typeface="Fira Sans" panose="020B0503050000020004" pitchFamily="34" charset="0"/>
              </a:rPr>
              <a:t>1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,c</a:t>
            </a:r>
            <a:r>
              <a:rPr lang="en-US" sz="2000" i="1" baseline="-25000" dirty="0">
                <a:solidFill>
                  <a:srgbClr val="FF0000"/>
                </a:solidFill>
                <a:latin typeface="Fira Sans" panose="020B0503050000020004" pitchFamily="34" charset="0"/>
              </a:rPr>
              <a:t>1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),....,(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,c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i="1" dirty="0">
                <a:latin typeface="Fira Sans" panose="020B0503050000020004" pitchFamily="34" charset="0"/>
              </a:rPr>
              <a:t>Output: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learned classifier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y:d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sym typeface="Wingdings" charset="2"/>
              </a:rPr>
              <a:t> c</a:t>
            </a:r>
            <a:endParaRPr lang="en-US" sz="2000" i="1" dirty="0">
              <a:solidFill>
                <a:srgbClr val="FF0000"/>
              </a:solidFill>
              <a:latin typeface="Fira Sans" panose="020B0503050000020004" pitchFamily="34" charset="0"/>
            </a:endParaRP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0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Outline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Naïve bayes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Logistic regression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Support-vector machines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K-nearest neighbors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Neural networks</a:t>
            </a:r>
          </a:p>
          <a:p>
            <a:pPr lvl="0"/>
            <a:r>
              <a:rPr lang="en-US" dirty="0">
                <a:solidFill>
                  <a:srgbClr val="404040"/>
                </a:solidFill>
                <a:latin typeface="Fira Sans" pitchFamily="34"/>
              </a:rPr>
              <a:t>Deep learning</a:t>
            </a:r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6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K-nearest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neighbor</a:t>
            </a: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1CBA0-07BE-4681-A4DE-365FEDFE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1" y="1624700"/>
            <a:ext cx="5803899" cy="509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39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25500" y="381000"/>
            <a:ext cx="10960100" cy="990600"/>
          </a:xfrm>
        </p:spPr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Naïve Bayes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2540000" y="1803400"/>
            <a:ext cx="6502400" cy="4368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667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609601" y="2311401"/>
            <a:ext cx="1828799" cy="22672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133" dirty="0">
                <a:latin typeface="Lucida Grande"/>
                <a:ea typeface="Lucida Grande"/>
                <a:cs typeface="Lucida Grande"/>
              </a:rPr>
              <a:t>y</a:t>
            </a:r>
            <a:r>
              <a:rPr lang="en-US" sz="14133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8977155" y="2451735"/>
            <a:ext cx="2403222" cy="22672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133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/>
        </p:nvGraphicFramePr>
        <p:xfrm>
          <a:off x="2540000" y="1803400"/>
          <a:ext cx="6502400" cy="4378963"/>
        </p:xfrm>
        <a:graphic>
          <a:graphicData uri="http://schemas.openxmlformats.org/drawingml/2006/table">
            <a:tbl>
              <a:tblPr/>
              <a:tblGrid>
                <a:gridCol w="390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great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1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love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6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laugh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8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5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Bayes’ rule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306234" y="3678767"/>
          <a:ext cx="5894917" cy="183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19100" progId="Equation.3">
                  <p:embed/>
                </p:oleObj>
              </mc:Choice>
              <mc:Fallback>
                <p:oleObj name="Equation" r:id="rId2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234" y="3678767"/>
                        <a:ext cx="5894917" cy="1837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06400" y="1905000"/>
            <a:ext cx="10972800" cy="3556000"/>
          </a:xfrm>
        </p:spPr>
        <p:txBody>
          <a:bodyPr/>
          <a:lstStyle/>
          <a:p>
            <a:pPr marL="304792" indent="-304792">
              <a:spcBef>
                <a:spcPct val="50000"/>
              </a:spcBef>
              <a:buFontTx/>
              <a:buChar char="•"/>
            </a:pPr>
            <a:r>
              <a:rPr lang="en-US" sz="4267" dirty="0"/>
              <a:t>For a document </a:t>
            </a:r>
            <a:r>
              <a:rPr lang="en-US" sz="4800" i="1" dirty="0">
                <a:solidFill>
                  <a:srgbClr val="FF0000"/>
                </a:solidFill>
              </a:rPr>
              <a:t>d</a:t>
            </a:r>
            <a:r>
              <a:rPr lang="en-US" sz="5333" dirty="0"/>
              <a:t> </a:t>
            </a:r>
            <a:r>
              <a:rPr lang="en-US" sz="4800" dirty="0"/>
              <a:t>and a class </a:t>
            </a:r>
            <a:r>
              <a:rPr lang="en-US" sz="5333" i="1" dirty="0">
                <a:solidFill>
                  <a:srgbClr val="FF0000"/>
                </a:solidFill>
              </a:rPr>
              <a:t>c</a:t>
            </a:r>
            <a:endParaRPr lang="en-US" sz="4267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ï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230129" y="2178051"/>
          <a:ext cx="543008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292100" progId="Equation.3">
                  <p:embed/>
                </p:oleObj>
              </mc:Choice>
              <mc:Fallback>
                <p:oleObj name="Equation" r:id="rId2" imgW="13716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129" y="2178051"/>
                        <a:ext cx="543008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390160" y="3327400"/>
          <a:ext cx="5347441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160" y="3327400"/>
                        <a:ext cx="5347441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348567" y="5156200"/>
          <a:ext cx="5181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200" imgH="292100" progId="Equation.3">
                  <p:embed/>
                </p:oleObj>
              </mc:Choice>
              <mc:Fallback>
                <p:oleObj name="Equation" r:id="rId6" imgW="1346200" imgH="2921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567" y="5156200"/>
                        <a:ext cx="51816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331200" y="2108200"/>
            <a:ext cx="3251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9245600" y="3835400"/>
            <a:ext cx="2235200" cy="42056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9347200" y="5257801"/>
            <a:ext cx="2235200" cy="74879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Outline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classification</a:t>
            </a:r>
          </a:p>
          <a:p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Algorithms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Evaluation</a:t>
            </a:r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2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ï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08000" y="2108200"/>
          <a:ext cx="653414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0" imgH="292100" progId="Equation.3">
                  <p:embed/>
                </p:oleObj>
              </mc:Choice>
              <mc:Fallback>
                <p:oleObj name="Equation" r:id="rId2" imgW="16510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2108200"/>
                        <a:ext cx="653414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9550400" y="2595880"/>
            <a:ext cx="2235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1727201" y="3632201"/>
          <a:ext cx="7691967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3100" imgH="292100" progId="Equation.3">
                  <p:embed/>
                </p:oleObj>
              </mc:Choice>
              <mc:Fallback>
                <p:oleObj name="Equation" r:id="rId4" imgW="19431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1" y="3632201"/>
                        <a:ext cx="7691967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>
            <a:extLst>
              <a:ext uri="{FF2B5EF4-FFF2-40B4-BE49-F238E27FC236}">
                <a16:creationId xmlns:a16="http://schemas.microsoft.com/office/drawing/2014/main" id="{EC6441E5-4F32-4E93-9B61-957C32B8D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861004"/>
            <a:ext cx="3251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We can just count the relative frequencies in a corpus</a:t>
            </a:r>
          </a:p>
        </p:txBody>
      </p:sp>
      <p:sp>
        <p:nvSpPr>
          <p:cNvPr id="7" name="Text Box 16">
            <a:extLst>
              <a:ext uri="{FF2B5EF4-FFF2-40B4-BE49-F238E27FC236}">
                <a16:creationId xmlns:a16="http://schemas.microsoft.com/office/drawing/2014/main" id="{D71EECC0-BB44-4289-BE41-4ADA88CC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20" y="4699080"/>
            <a:ext cx="5791200" cy="1200329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400" dirty="0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482600"/>
            <a:ext cx="1107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ï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1803400"/>
            <a:ext cx="10769600" cy="1930400"/>
          </a:xfrm>
        </p:spPr>
        <p:txBody>
          <a:bodyPr/>
          <a:lstStyle/>
          <a:p>
            <a:r>
              <a:rPr lang="en-US" sz="4133" dirty="0">
                <a:latin typeface="Fira Sans" panose="020B0503050000020004" pitchFamily="34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10160002" y="-74551"/>
            <a:ext cx="131638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33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/>
        </p:nvGraphicFramePr>
        <p:xfrm>
          <a:off x="3373376" y="4888672"/>
          <a:ext cx="5161025" cy="1723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6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3376" y="4888672"/>
                        <a:ext cx="5161025" cy="1723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3"/>
          <p:cNvGraphicFramePr>
            <a:graphicFrameLocks noChangeAspect="1"/>
          </p:cNvGraphicFramePr>
          <p:nvPr/>
        </p:nvGraphicFramePr>
        <p:xfrm>
          <a:off x="4012693" y="3457273"/>
          <a:ext cx="4698999" cy="1307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87500" imgH="444500" progId="Equation.3">
                  <p:embed/>
                </p:oleObj>
              </mc:Choice>
              <mc:Fallback>
                <p:oleObj name="Equation" r:id="rId4" imgW="1587500" imgH="444500" progId="Equation.3">
                  <p:embed/>
                  <p:pic>
                    <p:nvPicPr>
                      <p:cNvPr id="6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2693" y="3457273"/>
                        <a:ext cx="4698999" cy="1307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AE5A-CB9D-F244-80A5-BAC6ACC2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networks, “deep learning”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2D797-CA60-3A46-A0F1-36B2A5008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3300" dirty="0">
                <a:latin typeface="Fira Sans" panose="020B0503050000020004" pitchFamily="34" charset="0"/>
              </a:rPr>
              <a:t>Compositional approach to curve-fitting;</a:t>
            </a:r>
          </a:p>
          <a:p>
            <a:r>
              <a:rPr lang="en-IE" sz="3300" dirty="0">
                <a:latin typeface="Fira Sans" panose="020B0503050000020004" pitchFamily="34" charset="0"/>
              </a:rPr>
              <a:t>“Biologically inspired” </a:t>
            </a:r>
          </a:p>
          <a:p>
            <a:pPr marL="0" indent="0">
              <a:buNone/>
            </a:pPr>
            <a:r>
              <a:rPr lang="en-IE" sz="3300" dirty="0">
                <a:latin typeface="Fira Sans" panose="020B0503050000020004" pitchFamily="34" charset="0"/>
              </a:rPr>
              <a:t>	(but don’t take that too seriously);</a:t>
            </a:r>
          </a:p>
          <a:p>
            <a:pPr>
              <a:lnSpc>
                <a:spcPct val="150000"/>
              </a:lnSpc>
            </a:pPr>
            <a:r>
              <a:rPr lang="en-IE" sz="3300" dirty="0">
                <a:latin typeface="Fira Sans" panose="020B0503050000020004" pitchFamily="34" charset="0"/>
              </a:rPr>
              <a:t>Sound cool.</a:t>
            </a:r>
          </a:p>
        </p:txBody>
      </p:sp>
    </p:spTree>
    <p:extLst>
      <p:ext uri="{BB962C8B-B14F-4D97-AF65-F5344CB8AC3E}">
        <p14:creationId xmlns:p14="http://schemas.microsoft.com/office/powerpoint/2010/main" val="3627676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17A0-8362-C54C-B631-92888C6C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7EF2-D3E8-0142-BAFC-10B7256FB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855E86-22F3-D740-8737-A30A66F1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354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17A0-8362-C54C-B631-92888C6C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E7EF2-D3E8-0142-BAFC-10B7256FBE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9511" y="1825625"/>
                <a:ext cx="580249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1" dirty="0">
                    <a:latin typeface="Cambria Math" panose="02040503050406030204" pitchFamily="18" charset="0"/>
                  </a:rPr>
                  <a:t>“Hidden” nodes: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Example: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1" dirty="0"/>
                  <a:t>“Activation function”: 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E7EF2-D3E8-0142-BAFC-10B7256F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9511" y="1825625"/>
                <a:ext cx="5802490" cy="4351338"/>
              </a:xfrm>
              <a:blipFill>
                <a:blip r:embed="rId2"/>
                <a:stretch>
                  <a:fillRect l="-1965" t="-261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C8855E86-22F3-D740-8737-A30A66F1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81" y="1991335"/>
            <a:ext cx="6029876" cy="40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the Dying ReLU problem in Neural Networks? - knowledge Transfer">
            <a:extLst>
              <a:ext uri="{FF2B5EF4-FFF2-40B4-BE49-F238E27FC236}">
                <a16:creationId xmlns:a16="http://schemas.microsoft.com/office/drawing/2014/main" id="{E3971384-99E8-8342-B9F6-369F02E3D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14" y="5146432"/>
            <a:ext cx="1710729" cy="15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136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68D7-0F6F-A740-B121-91B4FD45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makes a neural net “deep”?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D7982-6AA7-0747-927E-BD9678AE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eep learning diagram. | Download Scientific Diagram">
            <a:extLst>
              <a:ext uri="{FF2B5EF4-FFF2-40B4-BE49-F238E27FC236}">
                <a16:creationId xmlns:a16="http://schemas.microsoft.com/office/drawing/2014/main" id="{EFFD10E9-F4CC-EC41-B1FD-311A31BB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615207"/>
            <a:ext cx="10515599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828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68D7-0F6F-A740-B121-91B4FD45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neural net “deep”?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D7982-6AA7-0747-927E-BD9678AE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eep learning diagram. | Download Scientific Diagram">
            <a:extLst>
              <a:ext uri="{FF2B5EF4-FFF2-40B4-BE49-F238E27FC236}">
                <a16:creationId xmlns:a16="http://schemas.microsoft.com/office/drawing/2014/main" id="{EFFD10E9-F4CC-EC41-B1FD-311A31BB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67" y="681037"/>
            <a:ext cx="10515599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6969B-5BE6-394D-AD64-DA4CDA251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67" y="3588147"/>
            <a:ext cx="9283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35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8E34-F2D8-884C-9B9C-B69E6BC5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C1BF3-A2C9-CC44-826F-4863F5B7C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3000" dirty="0">
                <a:latin typeface="Fira Sans" panose="020B0503050000020004" pitchFamily="34" charset="0"/>
              </a:rPr>
              <a:t>Output of each hidden layer is input to subsequent one</a:t>
            </a:r>
          </a:p>
          <a:p>
            <a:r>
              <a:rPr lang="en-IE" sz="3000" dirty="0">
                <a:latin typeface="Fira Sans" panose="020B0503050000020004" pitchFamily="34" charset="0"/>
              </a:rPr>
              <a:t>Allow representation learning by building complex features out of simpler ones</a:t>
            </a:r>
          </a:p>
          <a:p>
            <a:r>
              <a:rPr lang="en-IE" sz="3000" dirty="0">
                <a:latin typeface="Fira Sans" panose="020B0503050000020004" pitchFamily="34" charset="0"/>
              </a:rPr>
              <a:t>Go deep: exponential advantages, less overfitting</a:t>
            </a:r>
          </a:p>
          <a:p>
            <a:r>
              <a:rPr lang="en-IE" sz="3000" dirty="0">
                <a:latin typeface="Fira Sans" panose="020B0503050000020004" pitchFamily="34" charset="0"/>
              </a:rPr>
              <a:t>Aggressive parameterization + aggressive regularization</a:t>
            </a:r>
          </a:p>
          <a:p>
            <a:r>
              <a:rPr lang="en-IE" sz="3000" dirty="0">
                <a:latin typeface="Fira Sans" panose="020B0503050000020004" pitchFamily="34" charset="0"/>
              </a:rPr>
              <a:t>Compositional: efficient parametrization</a:t>
            </a:r>
          </a:p>
          <a:p>
            <a:r>
              <a:rPr lang="en-IE" sz="3000" dirty="0">
                <a:latin typeface="Fira Sans" panose="020B0503050000020004" pitchFamily="34" charset="0"/>
              </a:rPr>
              <a:t>Learn relevant features: “End-to-end”</a:t>
            </a:r>
          </a:p>
        </p:txBody>
      </p:sp>
    </p:spTree>
    <p:extLst>
      <p:ext uri="{BB962C8B-B14F-4D97-AF65-F5344CB8AC3E}">
        <p14:creationId xmlns:p14="http://schemas.microsoft.com/office/powerpoint/2010/main" val="1417690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9EE9-927D-3A48-9119-32E4507E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Different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8FFC7-C377-0546-9F2D-5D6BD333A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5059" cy="4351338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By adjusting the arrows, layers, and activation functions, you can create models that are tailored to specific data, e.g. </a:t>
            </a:r>
          </a:p>
          <a:p>
            <a:r>
              <a:rPr lang="en-US" dirty="0">
                <a:latin typeface="Fira Sans" panose="020B0503050000020004" pitchFamily="34" charset="0"/>
              </a:rPr>
              <a:t>Convolutional (CNN): images, text, sound</a:t>
            </a:r>
          </a:p>
          <a:p>
            <a:r>
              <a:rPr lang="en-US" dirty="0">
                <a:latin typeface="Fira Sans" panose="020B0503050000020004" pitchFamily="34" charset="0"/>
              </a:rPr>
              <a:t>Recurrent (RNN): time series, text</a:t>
            </a:r>
          </a:p>
          <a:p>
            <a:r>
              <a:rPr lang="en-US" dirty="0">
                <a:latin typeface="Fira Sans" panose="020B0503050000020004" pitchFamily="34" charset="0"/>
              </a:rPr>
              <a:t>Graph (GNN): networks</a:t>
            </a:r>
          </a:p>
          <a:p>
            <a:r>
              <a:rPr lang="en-US" dirty="0">
                <a:latin typeface="Fira Sans" panose="020B0503050000020004" pitchFamily="34" charset="0"/>
              </a:rPr>
              <a:t>…</a:t>
            </a:r>
          </a:p>
        </p:txBody>
      </p:sp>
      <p:pic>
        <p:nvPicPr>
          <p:cNvPr id="8194" name="Picture 2" descr="Concise Visual Summary of Deep Learning Architectures - Data Science Central">
            <a:extLst>
              <a:ext uri="{FF2B5EF4-FFF2-40B4-BE49-F238E27FC236}">
                <a16:creationId xmlns:a16="http://schemas.microsoft.com/office/drawing/2014/main" id="{BBA01400-EA8A-3445-9B0D-18D657EB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50" y="1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04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3D51-A832-3D42-BA97-6E1F711D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Deep learning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1DFA3-11B5-F643-991B-F2F63B186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Good places to start: </a:t>
            </a:r>
          </a:p>
          <a:p>
            <a:pPr lvl="1"/>
            <a:r>
              <a:rPr lang="en-US" dirty="0">
                <a:latin typeface="Fira Sans" panose="020B0503050000020004" pitchFamily="34" charset="0"/>
                <a:ea typeface="Fira Code" panose="020B0809050000020004" pitchFamily="49" charset="0"/>
                <a:hlinkClick r:id="rId2"/>
              </a:rPr>
              <a:t>https://keras.rstudio.com/</a:t>
            </a:r>
            <a:endParaRPr lang="en-US" dirty="0">
              <a:latin typeface="Fira Sans" panose="020B0503050000020004" pitchFamily="34" charset="0"/>
              <a:ea typeface="Fira Code" panose="020B0809050000020004" pitchFamily="49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ISLR Chapter 10</a:t>
            </a:r>
          </a:p>
          <a:p>
            <a:pPr marL="0" indent="0">
              <a:buNone/>
            </a:pPr>
            <a:endParaRPr lang="en-US" dirty="0">
              <a:latin typeface="Fira Sans" panose="020B0503050000020004" pitchFamily="34" charset="0"/>
            </a:endParaRPr>
          </a:p>
        </p:txBody>
      </p:sp>
      <p:pic>
        <p:nvPicPr>
          <p:cNvPr id="5122" name="Picture 2" descr="Deep Learning (Adaptive Computation and Machine Learning series) (English  Edition) eBook : Goodfellow, Ian, Bengio, Yoshua, Courville, Aaron:  Amazon.es: Tienda Kindle">
            <a:extLst>
              <a:ext uri="{FF2B5EF4-FFF2-40B4-BE49-F238E27FC236}">
                <a16:creationId xmlns:a16="http://schemas.microsoft.com/office/drawing/2014/main" id="{6816A384-7541-5346-9F40-8824B251B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260" y="2743602"/>
            <a:ext cx="2737757" cy="360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nning | Deep Learning with R">
            <a:extLst>
              <a:ext uri="{FF2B5EF4-FFF2-40B4-BE49-F238E27FC236}">
                <a16:creationId xmlns:a16="http://schemas.microsoft.com/office/drawing/2014/main" id="{A24ABCCD-8582-A945-9211-FE3940160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064" y="2760323"/>
            <a:ext cx="2844783" cy="357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C5C3B8-5A89-2941-8FB3-8B4F987CFA9D}"/>
              </a:ext>
            </a:extLst>
          </p:cNvPr>
          <p:cNvSpPr txBox="1"/>
          <p:nvPr/>
        </p:nvSpPr>
        <p:spPr>
          <a:xfrm>
            <a:off x="5771260" y="6488668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Goodfellow et 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1F743-BB2F-544C-ABC8-5317EA13A236}"/>
              </a:ext>
            </a:extLst>
          </p:cNvPr>
          <p:cNvSpPr txBox="1"/>
          <p:nvPr/>
        </p:nvSpPr>
        <p:spPr>
          <a:xfrm>
            <a:off x="8721563" y="6487326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Chollet (R/Python version)</a:t>
            </a:r>
          </a:p>
        </p:txBody>
      </p:sp>
    </p:spTree>
    <p:extLst>
      <p:ext uri="{BB962C8B-B14F-4D97-AF65-F5344CB8AC3E}">
        <p14:creationId xmlns:p14="http://schemas.microsoft.com/office/powerpoint/2010/main" val="225209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Bag-of-Words representation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Doc1: Text mining is to identify useful information.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Doc2: Useful information is mined from text.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Doc3: Apple is delicious.</a:t>
            </a:r>
          </a:p>
          <a:p>
            <a:pPr marL="0" lvl="0" indent="0"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Document-Term matrix (DTM):</a:t>
            </a:r>
          </a:p>
        </p:txBody>
      </p:sp>
      <p:pic>
        <p:nvPicPr>
          <p:cNvPr id="4" name="Picture 3" descr="img/page%2012.png">
            <a:extLst>
              <a:ext uri="{FF2B5EF4-FFF2-40B4-BE49-F238E27FC236}">
                <a16:creationId xmlns:a16="http://schemas.microsoft.com/office/drawing/2014/main" id="{158A3FD2-B383-4AB1-8EFD-6529B52A4BC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33326" y="4808271"/>
            <a:ext cx="8229600" cy="133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325BE-D938-4040-A933-790C2350E31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64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44D2-268D-4B0D-A054-F46B0FD6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Evaluation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165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F803-ADB9-1146-8894-C997B1D8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No free 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BB3BB-AE82-BE41-A0EC-B4AD117D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5000" dirty="0"/>
              <a:t>“Any two optimization algorithms are equivalent when their performance is averaged across all possible problems”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(Wolpert &amp; </a:t>
            </a:r>
            <a:r>
              <a:rPr lang="en-US" dirty="0" err="1"/>
              <a:t>MacReady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9266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00E543-7DBA-4E04-8BB9-00D22C62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34" y="750673"/>
            <a:ext cx="8340066" cy="57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5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Confusion matrix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84464-F4A4-4BA6-9276-A19EC285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7" y="1690688"/>
            <a:ext cx="8940247" cy="51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3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Accuracy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Accuracy is a valid choice of evaluation for classification problems which are well balanced and not skewed. </a:t>
            </a:r>
          </a:p>
          <a:p>
            <a:pPr lvl="0"/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42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Precision and recall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eaLnBrk="1" hangingPunct="1"/>
            <a:r>
              <a:rPr lang="en-US" b="1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Precision</a:t>
            </a:r>
            <a: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: % of selected items that are correct</a:t>
            </a:r>
            <a:b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</a:br>
            <a:r>
              <a:rPr lang="en-US" b="1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Recall</a:t>
            </a:r>
            <a: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: % of correct items that are selected</a:t>
            </a:r>
          </a:p>
          <a:p>
            <a:pPr eaLnBrk="1" hangingPunct="1"/>
            <a:endParaRPr lang="en-US" dirty="0">
              <a:latin typeface="Fira Sans" panose="020B0503050000020004" pitchFamily="34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ira Sans" panose="020B0503050000020004" pitchFamily="34" charset="0"/>
            </a:endParaRPr>
          </a:p>
          <a:p>
            <a:pPr eaLnBrk="1" hangingPunct="1"/>
            <a:r>
              <a:rPr lang="en-US" dirty="0">
                <a:latin typeface="Fira Sans" panose="020B0503050000020004" pitchFamily="34" charset="0"/>
              </a:rPr>
              <a:t>Precision is a valid choice of evaluation metric when we want to be very sure of our prediction.</a:t>
            </a:r>
          </a:p>
          <a:p>
            <a:pPr eaLnBrk="1" hangingPunct="1"/>
            <a:r>
              <a:rPr lang="en-US" dirty="0">
                <a:latin typeface="Fira Sans" panose="020B0503050000020004" pitchFamily="34" charset="0"/>
              </a:rPr>
              <a:t>Recall is a valid choice of evaluation metric when we want to capture as many positives as possible.</a:t>
            </a:r>
            <a:endParaRPr lang="en-US" dirty="0">
              <a:latin typeface="Fira Sans" panose="020B0503050000020004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4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C955-EE68-8E44-A516-450D3075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696B-5445-E747-BB52-CCD15F326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49523E-3DB3-9E45-A470-2CF9923A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498123" cy="99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3B6AA9F-351F-DC46-BAEB-7A254CFD6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65212" r="-24" b="-61007"/>
          <a:stretch/>
        </p:blipFill>
        <p:spPr bwMode="auto">
          <a:xfrm>
            <a:off x="5275385" y="868340"/>
            <a:ext cx="7505699" cy="1307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FF33A-94A7-EA42-8178-7171596DF7D9}"/>
              </a:ext>
            </a:extLst>
          </p:cNvPr>
          <p:cNvSpPr txBox="1"/>
          <p:nvPr/>
        </p:nvSpPr>
        <p:spPr>
          <a:xfrm>
            <a:off x="5498122" y="6308209"/>
            <a:ext cx="646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Helvetica Neue" panose="02000503000000020004" pitchFamily="2" charset="0"/>
                <a:hlinkClick r:id="rId4"/>
              </a:rPr>
              <a:t>https://en.wikipedia.org/wiki/F-score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363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 combined measure: F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A combined measure that assesses the P/R tradeoff is F measure (weighted harmonic mean):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The harmonic mean is a very conservative average</a:t>
            </a:r>
          </a:p>
          <a:p>
            <a:r>
              <a:rPr lang="en-US" dirty="0">
                <a:latin typeface="Fira Sans" panose="020B0503050000020004" pitchFamily="34" charset="0"/>
              </a:rPr>
              <a:t>People usually use balanced F1 measure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 i.e., with 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</a:t>
            </a:r>
            <a:r>
              <a:rPr lang="en-US" dirty="0">
                <a:latin typeface="Fira Sans" panose="020B0503050000020004" pitchFamily="34" charset="0"/>
              </a:rPr>
              <a:t> = 1 (that is, 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 = ½):   		     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F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 = 2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PR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/(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P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+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R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)</a:t>
            </a:r>
            <a:endParaRPr lang="en-US" dirty="0">
              <a:latin typeface="Fira Sans" panose="020B0503050000020004" pitchFamily="34" charset="0"/>
            </a:endParaRP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6AD3DD2C-E0BD-4775-B190-4D4997B59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169919"/>
              </p:ext>
            </p:extLst>
          </p:nvPr>
        </p:nvGraphicFramePr>
        <p:xfrm>
          <a:off x="3289299" y="3130548"/>
          <a:ext cx="4824023" cy="14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4400" imgH="594000" progId="Equation.3">
                  <p:embed/>
                </p:oleObj>
              </mc:Choice>
              <mc:Fallback>
                <p:oleObj name="Equation" r:id="rId2" imgW="2084400" imgH="594000" progId="Equation.3">
                  <p:embed/>
                  <p:pic>
                    <p:nvPicPr>
                      <p:cNvPr id="6758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299" y="3130548"/>
                        <a:ext cx="4824023" cy="140335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569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887D493-831A-A844-B1CD-4ACA8A2434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149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1BB541-5F56-42C0-ADE7-9CC0F8FACA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Multiclass text classification of 20newsgroups articles.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classification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b="1" dirty="0">
                <a:latin typeface="Fira Sans" panose="020B0503050000020004" pitchFamily="34" charset="0"/>
              </a:rPr>
              <a:t>Supervised learning</a:t>
            </a:r>
            <a:r>
              <a:rPr lang="en-US" dirty="0">
                <a:latin typeface="Fira Sans" panose="020B0503050000020004" pitchFamily="34" charset="0"/>
              </a:rPr>
              <a:t>: Learning a function that maps an input to an output based on example input-output pairs.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infer a function from labeled training data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use the inferred function to label new instances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Human experts annotate a set of text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Fira Sans" panose="020B0503050000020004" pitchFamily="34" charset="0"/>
              </a:rPr>
              <a:t>Training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648BECE-9BDD-41F4-A469-4D321BBBD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83090"/>
              </p:ext>
            </p:extLst>
          </p:nvPr>
        </p:nvGraphicFramePr>
        <p:xfrm>
          <a:off x="6389315" y="4832351"/>
          <a:ext cx="2855015" cy="1524000"/>
        </p:xfrm>
        <a:graphic>
          <a:graphicData uri="http://schemas.openxmlformats.org/drawingml/2006/table">
            <a:tbl>
              <a:tblPr firstRow="1" bandRow="1"/>
              <a:tblGrid>
                <a:gridCol w="1841555">
                  <a:extLst>
                    <a:ext uri="{9D8B030D-6E8A-4147-A177-3AD203B41FA5}">
                      <a16:colId xmlns:a16="http://schemas.microsoft.com/office/drawing/2014/main" val="485548442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3691134509"/>
                    </a:ext>
                  </a:extLst>
                </a:gridCol>
              </a:tblGrid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739527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Email1…..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61626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Email2….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176275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Email3….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301739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99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727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44D2-268D-4B0D-A054-F46B0FD6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97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Applications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2800" dirty="0">
                <a:latin typeface="Fira Sans" panose="020B0503050000020004" pitchFamily="34" charset="0"/>
              </a:rPr>
              <a:t>Assigning subject categories, topics, or genres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Spam detection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Authorship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Age/gender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Language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5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Quiz?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Which one </a:t>
            </a:r>
            <a:r>
              <a:rPr lang="en-US" b="1" dirty="0">
                <a:latin typeface="Fira Sans" panose="020B0503050000020004" pitchFamily="34" charset="0"/>
              </a:rPr>
              <a:t>is not</a:t>
            </a:r>
            <a:r>
              <a:rPr lang="en-US" dirty="0">
                <a:latin typeface="Fira Sans" panose="020B0503050000020004" pitchFamily="34" charset="0"/>
              </a:rPr>
              <a:t> a text classification task? (less likely to be)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Author's gender detection from text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Finding about the smoking conditions of patients from clinical letters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Grouping similar news articles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Classifying reviews into positive and negative sentiment</a:t>
            </a: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Simple pipeline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4287B-E6B9-42D9-9695-612BF809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37" y="2835275"/>
            <a:ext cx="90773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2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Preparing data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pre-processing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Data splitting</a:t>
            </a: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Training</a:t>
            </a: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Validation (development)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Fira Sans" pitchFamily="34"/>
              </a:rPr>
              <a:t>to tune the hyperparameters 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Test</a:t>
            </a:r>
          </a:p>
          <a:p>
            <a:r>
              <a:rPr lang="en-GB" dirty="0">
                <a:solidFill>
                  <a:srgbClr val="404040"/>
                </a:solidFill>
                <a:latin typeface="Fira Sans" pitchFamily="34"/>
              </a:rPr>
              <a:t>Text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9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K-fold cross validation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 descr="3.1. Cross-validation: evaluating estimator performance — scikit-learn  0.24.1 documentation">
            <a:extLst>
              <a:ext uri="{FF2B5EF4-FFF2-40B4-BE49-F238E27FC236}">
                <a16:creationId xmlns:a16="http://schemas.microsoft.com/office/drawing/2014/main" id="{D9B863A0-EE24-4CB5-A810-01B1BEA6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1801270"/>
            <a:ext cx="6773861" cy="469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EAC94-EEDF-4F88-831B-BEF1DC3CD8BF}"/>
              </a:ext>
            </a:extLst>
          </p:cNvPr>
          <p:cNvSpPr txBox="1"/>
          <p:nvPr/>
        </p:nvSpPr>
        <p:spPr>
          <a:xfrm>
            <a:off x="1163639" y="6102435"/>
            <a:ext cx="14554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https://scikit-learn.org/stable/modules/cross_validation.html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03630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10678</TotalTime>
  <Words>876</Words>
  <Application>Microsoft Office PowerPoint</Application>
  <PresentationFormat>Widescreen</PresentationFormat>
  <Paragraphs>199</Paragraphs>
  <Slides>40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Courier</vt:lpstr>
      <vt:lpstr>Fira Code</vt:lpstr>
      <vt:lpstr>Fira Sans</vt:lpstr>
      <vt:lpstr>Helvetica Neue</vt:lpstr>
      <vt:lpstr>Lucida Grande</vt:lpstr>
      <vt:lpstr>Lucida Sans</vt:lpstr>
      <vt:lpstr>Office Theme</vt:lpstr>
      <vt:lpstr>Equation</vt:lpstr>
      <vt:lpstr>PowerPoint Presentation</vt:lpstr>
      <vt:lpstr>Outline</vt:lpstr>
      <vt:lpstr>Bag-of-Words representation</vt:lpstr>
      <vt:lpstr>Text classification</vt:lpstr>
      <vt:lpstr>Applications</vt:lpstr>
      <vt:lpstr>Quiz?</vt:lpstr>
      <vt:lpstr>Simple pipeline</vt:lpstr>
      <vt:lpstr>Preparing data</vt:lpstr>
      <vt:lpstr>K-fold cross validation</vt:lpstr>
      <vt:lpstr>How to classify this document? </vt:lpstr>
      <vt:lpstr>Text Classification: definition</vt:lpstr>
      <vt:lpstr>Classification Algorithms</vt:lpstr>
      <vt:lpstr>Hand-coded rules</vt:lpstr>
      <vt:lpstr>Supervised Machine Learning</vt:lpstr>
      <vt:lpstr>Outline</vt:lpstr>
      <vt:lpstr>K-nearest neighbor </vt:lpstr>
      <vt:lpstr>Naïve Bayes</vt:lpstr>
      <vt:lpstr>Bayes’ rule</vt:lpstr>
      <vt:lpstr>Learning naïve Bayes</vt:lpstr>
      <vt:lpstr>Learning naïve Bayes</vt:lpstr>
      <vt:lpstr>Learning naïve Bayes</vt:lpstr>
      <vt:lpstr>Neural networks, “deep learning”</vt:lpstr>
      <vt:lpstr>Neural network</vt:lpstr>
      <vt:lpstr>Neural network</vt:lpstr>
      <vt:lpstr>What makes a neural net “deep”?</vt:lpstr>
      <vt:lpstr>What makes a neural net “deep”?</vt:lpstr>
      <vt:lpstr>Deep learning</vt:lpstr>
      <vt:lpstr>Different architectures</vt:lpstr>
      <vt:lpstr>Deep learning in practice</vt:lpstr>
      <vt:lpstr>Evaluation</vt:lpstr>
      <vt:lpstr>No free lunch</vt:lpstr>
      <vt:lpstr>PowerPoint Presentation</vt:lpstr>
      <vt:lpstr>Confusion matrix</vt:lpstr>
      <vt:lpstr>Accuracy</vt:lpstr>
      <vt:lpstr>Precision and recall</vt:lpstr>
      <vt:lpstr>PowerPoint Presentation</vt:lpstr>
      <vt:lpstr>A combined measure: F</vt:lpstr>
      <vt:lpstr>PowerPoint Presentation</vt:lpstr>
      <vt:lpstr>Practical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Ayoub Bagheri</dc:creator>
  <cp:lastModifiedBy>Bagheri, A. (Ayoub)</cp:lastModifiedBy>
  <cp:revision>71</cp:revision>
  <dcterms:created xsi:type="dcterms:W3CDTF">2020-09-17T14:27:00Z</dcterms:created>
  <dcterms:modified xsi:type="dcterms:W3CDTF">2023-02-02T21:06:59Z</dcterms:modified>
</cp:coreProperties>
</file>